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367" r:id="rId2"/>
    <p:sldId id="257" r:id="rId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63" d="100"/>
          <a:sy n="163" d="100"/>
        </p:scale>
        <p:origin x="222"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6CCA4F-7CA4-4B50-8791-86A8B6DC1EF7}" type="datetimeFigureOut">
              <a:rPr lang="zh-CN" altLang="en-US" smtClean="0"/>
              <a:t>2021/7/22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94A62D-1EEB-40F3-80C7-46FA4FD2B7BD}" type="slidenum">
              <a:rPr lang="zh-CN" altLang="en-US" smtClean="0"/>
              <a:t>‹#›</a:t>
            </a:fld>
            <a:endParaRPr lang="zh-CN" altLang="en-US"/>
          </a:p>
        </p:txBody>
      </p:sp>
    </p:spTree>
    <p:extLst>
      <p:ext uri="{BB962C8B-B14F-4D97-AF65-F5344CB8AC3E}">
        <p14:creationId xmlns:p14="http://schemas.microsoft.com/office/powerpoint/2010/main" val="507581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0689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434B5B-67D6-463C-9F9A-15D5E304A95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14A722C-34AC-49FD-B43C-81625D0454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88A6202-22BE-4071-99D1-8F70EBB814E2}"/>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15AE6D92-C3DD-45B1-BC4D-F3EFF37DDA6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24865EB-896C-4DF8-9E72-2FB19D167C31}"/>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2470384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02DDEC-298C-4D38-8A0F-7EDCE7D04B9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E4CB49B-3CE4-4447-9D7F-6B1243C2F76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0D63B03-8466-42DD-9D24-9780B289F1DB}"/>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6F72C089-8AFD-43A7-B2C5-962109D010C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ADA905-1FA8-4C44-A956-996C1336DEEA}"/>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1204132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53BC77A-E70D-45AE-9597-5C6DA9A6789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EA85BCA-8BCE-411D-8813-B11398B09B2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C1DA735-71DB-4831-AE93-92568198313C}"/>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958618ED-232D-46D8-8026-B3845851C4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FC83811-9349-445E-8276-AC2E9B0EF09C}"/>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2351016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085756-FF93-4DA5-8135-02C86B6CFA4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E4EBDB9-7F3F-4117-9762-E07DA7FBC31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61AEEB-1B7B-49C5-84DB-D68549BE04B7}"/>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9243276B-6EF0-4E0A-8D67-27E3D326391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3C10BC-2360-43F5-9DA1-0E4C62E369AD}"/>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4185633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D1F19B-163B-43E1-A587-A390C4BFBFB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9EEFEF7-A2B0-43F1-B72A-1FF15FC780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7EC614E1-2213-41FA-8B00-9F1E9C9A80C4}"/>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B5ED1FC7-FF1B-4800-9797-FE81288872F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0A42CEB-180D-4DF4-9EBA-3FF64A23F3FD}"/>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13076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833B96-05F0-4E15-BBB7-163CB622960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0ACDED3-44D3-4AE7-8EB2-D2AB3731BE6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F148324-52FB-4E2A-91A9-077BD95BD03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A2040D8-7CA3-46BC-9A76-B1963FBF0955}"/>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6" name="页脚占位符 5">
            <a:extLst>
              <a:ext uri="{FF2B5EF4-FFF2-40B4-BE49-F238E27FC236}">
                <a16:creationId xmlns:a16="http://schemas.microsoft.com/office/drawing/2014/main" id="{5D7914B1-7235-427E-BA02-B5E528F7A84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37ABA80-2920-4DE3-8FD3-F676C2DD32BB}"/>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610874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14DCCE-66F5-4FDC-87C4-4A3D1F1FE3E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8394492-307B-4BF6-B783-9001C6B4C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E9057E6-DABF-4C1D-A0D3-3AB8DCD0FF4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C85D4CF-4507-432A-94C1-386BA451A8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F3B9442A-5D2B-4A41-8376-0F99D608BF2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B1F14D3-9C97-449B-A3BF-F9B1307C03D3}"/>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8" name="页脚占位符 7">
            <a:extLst>
              <a:ext uri="{FF2B5EF4-FFF2-40B4-BE49-F238E27FC236}">
                <a16:creationId xmlns:a16="http://schemas.microsoft.com/office/drawing/2014/main" id="{95EBDA8F-8ABF-4AC1-B87F-FA639E445E5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11105E8-D207-402B-94DE-932265027BDE}"/>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2226421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ED01CC-8BE7-4F10-A026-0B2864BF634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AAD9783-6E91-4941-B0E6-5DFB66FEA5BB}"/>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4" name="页脚占位符 3">
            <a:extLst>
              <a:ext uri="{FF2B5EF4-FFF2-40B4-BE49-F238E27FC236}">
                <a16:creationId xmlns:a16="http://schemas.microsoft.com/office/drawing/2014/main" id="{40FCB74E-BCE8-4F84-8A54-FE4A314C209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41C00D1-BA1D-43E2-ADF2-346613FF306E}"/>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3050998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A8B3FEE-A2DE-45DD-AC44-624E18D8C733}"/>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3" name="页脚占位符 2">
            <a:extLst>
              <a:ext uri="{FF2B5EF4-FFF2-40B4-BE49-F238E27FC236}">
                <a16:creationId xmlns:a16="http://schemas.microsoft.com/office/drawing/2014/main" id="{76FA804A-5D75-415F-98B8-1D08A47512A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5529E9F-03AE-4E31-8886-9D4A565CF401}"/>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153598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5F0637-6470-4E43-80EE-EE758407B6F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7611CAA-DD3F-440B-92FB-EA41801C0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62368133-7CB8-4F87-88BC-87D8E54C0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53FFA35-AA35-4D21-9B9D-928022AFB0E6}"/>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6" name="页脚占位符 5">
            <a:extLst>
              <a:ext uri="{FF2B5EF4-FFF2-40B4-BE49-F238E27FC236}">
                <a16:creationId xmlns:a16="http://schemas.microsoft.com/office/drawing/2014/main" id="{9EB408F2-BAB9-48A3-B895-B504BCF9B04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EE857E8-8FF7-4E9A-86A5-5ADD2A09CC40}"/>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2298496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717C5A-7187-4880-AC60-006968FA4EE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573AB14-240E-4DF1-B197-03B6821D2E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1CEABA4-A1BF-49AA-B105-02AAE935E1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8CB3600-4EDC-477A-A614-F21C22A6AAE1}"/>
              </a:ext>
            </a:extLst>
          </p:cNvPr>
          <p:cNvSpPr>
            <a:spLocks noGrp="1"/>
          </p:cNvSpPr>
          <p:nvPr>
            <p:ph type="dt" sz="half" idx="10"/>
          </p:nvPr>
        </p:nvSpPr>
        <p:spPr/>
        <p:txBody>
          <a:bodyPr/>
          <a:lstStyle/>
          <a:p>
            <a:fld id="{E97DA722-3B41-47DA-A3F0-C82E601CD7B0}" type="datetimeFigureOut">
              <a:rPr lang="zh-CN" altLang="en-US" smtClean="0"/>
              <a:t>2021/7/22</a:t>
            </a:fld>
            <a:endParaRPr lang="zh-CN" altLang="en-US"/>
          </a:p>
        </p:txBody>
      </p:sp>
      <p:sp>
        <p:nvSpPr>
          <p:cNvPr id="6" name="页脚占位符 5">
            <a:extLst>
              <a:ext uri="{FF2B5EF4-FFF2-40B4-BE49-F238E27FC236}">
                <a16:creationId xmlns:a16="http://schemas.microsoft.com/office/drawing/2014/main" id="{7456371C-56D0-4F3F-B826-37C2BC7AE6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D25F6C4-D271-4ED1-8D92-4B95F41B2EC7}"/>
              </a:ext>
            </a:extLst>
          </p:cNvPr>
          <p:cNvSpPr>
            <a:spLocks noGrp="1"/>
          </p:cNvSpPr>
          <p:nvPr>
            <p:ph type="sldNum" sz="quarter" idx="12"/>
          </p:nvPr>
        </p:nvSpPr>
        <p:spPr/>
        <p:txBody>
          <a:body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947345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F157ACB-51E9-4FDE-A436-AD84E5411C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112F1AA-9B2B-4964-9775-C7B1A85AF8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C6312D8-9CCB-4DCC-AB30-1DFF014BBC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7DA722-3B41-47DA-A3F0-C82E601CD7B0}" type="datetimeFigureOut">
              <a:rPr lang="zh-CN" altLang="en-US" smtClean="0"/>
              <a:t>2021/7/22</a:t>
            </a:fld>
            <a:endParaRPr lang="zh-CN" altLang="en-US"/>
          </a:p>
        </p:txBody>
      </p:sp>
      <p:sp>
        <p:nvSpPr>
          <p:cNvPr id="5" name="页脚占位符 4">
            <a:extLst>
              <a:ext uri="{FF2B5EF4-FFF2-40B4-BE49-F238E27FC236}">
                <a16:creationId xmlns:a16="http://schemas.microsoft.com/office/drawing/2014/main" id="{C84612DD-D41D-4BF7-BAA0-5EEAB09747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FC64B61-EE8A-429F-859C-A9E4B07DB9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02C790-3FEE-4E08-A642-62172EF3B687}" type="slidenum">
              <a:rPr lang="zh-CN" altLang="en-US" smtClean="0"/>
              <a:t>‹#›</a:t>
            </a:fld>
            <a:endParaRPr lang="zh-CN" altLang="en-US"/>
          </a:p>
        </p:txBody>
      </p:sp>
    </p:spTree>
    <p:extLst>
      <p:ext uri="{BB962C8B-B14F-4D97-AF65-F5344CB8AC3E}">
        <p14:creationId xmlns:p14="http://schemas.microsoft.com/office/powerpoint/2010/main" val="2293510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srcRect/>
          <a:stretch/>
        </p:blipFill>
        <p:spPr>
          <a:xfrm>
            <a:off x="5820" y="-11507"/>
            <a:ext cx="12188825" cy="6881014"/>
          </a:xfrm>
          <a:prstGeom prst="rect">
            <a:avLst/>
          </a:prstGeom>
          <a:noFill/>
          <a:ln>
            <a:noFill/>
          </a:ln>
        </p:spPr>
      </p:pic>
      <p:sp>
        <p:nvSpPr>
          <p:cNvPr id="35" name="Shape 35"/>
          <p:cNvSpPr txBox="1"/>
          <p:nvPr/>
        </p:nvSpPr>
        <p:spPr>
          <a:xfrm>
            <a:off x="1945658" y="1339126"/>
            <a:ext cx="3103573" cy="1060704"/>
          </a:xfrm>
          <a:prstGeom prst="rect">
            <a:avLst/>
          </a:prstGeom>
          <a:noFill/>
          <a:ln>
            <a:noFill/>
          </a:ln>
        </p:spPr>
        <p:txBody>
          <a:bodyPr lIns="45713" tIns="22850" rIns="45713" bIns="22850" anchor="t" anchorCtr="0">
            <a:noAutofit/>
          </a:bodyPr>
          <a:lstStyle/>
          <a:p>
            <a:pPr algn="ctr">
              <a:buSzPct val="25000"/>
            </a:pPr>
            <a:r>
              <a:rPr lang="zh-CN" altLang="en-US" sz="3300" b="1" dirty="0">
                <a:solidFill>
                  <a:schemeClr val="dk2"/>
                </a:solidFill>
                <a:latin typeface="宋体" panose="02010600030101010101" pitchFamily="2" charset="-122"/>
                <a:ea typeface="宋体" panose="02010600030101010101" pitchFamily="2" charset="-122"/>
                <a:cs typeface="Montserrat" panose="02000505000000020004"/>
                <a:sym typeface="Montserrat" panose="02000505000000020004"/>
              </a:rPr>
              <a:t>人机交互</a:t>
            </a:r>
            <a:endParaRPr lang="en-US" sz="3300" b="1" dirty="0">
              <a:solidFill>
                <a:schemeClr val="dk2"/>
              </a:solidFill>
              <a:latin typeface="宋体" panose="02010600030101010101" pitchFamily="2" charset="-122"/>
              <a:ea typeface="宋体" panose="02010600030101010101" pitchFamily="2" charset="-122"/>
              <a:cs typeface="Montserrat" panose="02000505000000020004"/>
              <a:sym typeface="Montserrat" panose="02000505000000020004"/>
            </a:endParaRPr>
          </a:p>
        </p:txBody>
      </p:sp>
      <p:sp>
        <p:nvSpPr>
          <p:cNvPr id="36" name="Shape 36"/>
          <p:cNvSpPr txBox="1"/>
          <p:nvPr/>
        </p:nvSpPr>
        <p:spPr>
          <a:xfrm>
            <a:off x="2562753" y="1208394"/>
            <a:ext cx="2805298" cy="398798"/>
          </a:xfrm>
          <a:prstGeom prst="rect">
            <a:avLst/>
          </a:prstGeom>
          <a:noFill/>
          <a:ln>
            <a:noFill/>
          </a:ln>
        </p:spPr>
        <p:txBody>
          <a:bodyPr lIns="45713" tIns="22850" rIns="45713" bIns="22850" anchor="t" anchorCtr="0">
            <a:noAutofit/>
          </a:bodyPr>
          <a:lstStyle/>
          <a:p>
            <a:r>
              <a:rPr lang="en-US" altLang="zh-CN" sz="1000" b="1" dirty="0">
                <a:solidFill>
                  <a:srgbClr val="000000"/>
                </a:solidFill>
                <a:latin typeface="微软雅黑" panose="020B0503020204020204" pitchFamily="34" charset="-122"/>
                <a:ea typeface="微软雅黑" panose="020B0503020204020204" pitchFamily="34" charset="-122"/>
              </a:rPr>
              <a:t>Human</a:t>
            </a:r>
            <a:r>
              <a:rPr lang="en-US" altLang="zh-CN" sz="1000" b="1" dirty="0">
                <a:latin typeface="微软雅黑" panose="020B0503020204020204" pitchFamily="34" charset="-122"/>
                <a:ea typeface="微软雅黑" panose="020B0503020204020204" pitchFamily="34" charset="-122"/>
              </a:rPr>
              <a:t> </a:t>
            </a:r>
            <a:r>
              <a:rPr lang="en-US" altLang="zh-CN" sz="1000" b="1" dirty="0">
                <a:solidFill>
                  <a:srgbClr val="000000"/>
                </a:solidFill>
                <a:latin typeface="微软雅黑" panose="020B0503020204020204" pitchFamily="34" charset="-122"/>
                <a:ea typeface="微软雅黑" panose="020B0503020204020204" pitchFamily="34" charset="-122"/>
              </a:rPr>
              <a:t>Computer Interaction</a:t>
            </a:r>
            <a:endParaRPr lang="en-US" sz="1000" b="1" dirty="0">
              <a:solidFill>
                <a:schemeClr val="dk2"/>
              </a:solidFill>
              <a:latin typeface="微软雅黑" panose="020B0503020204020204" pitchFamily="34" charset="-122"/>
              <a:ea typeface="微软雅黑" panose="020B0503020204020204" pitchFamily="34" charset="-122"/>
              <a:cs typeface="Montserrat" panose="02000505000000020004"/>
              <a:sym typeface="Montserrat" panose="02000505000000020004"/>
            </a:endParaRPr>
          </a:p>
        </p:txBody>
      </p:sp>
      <p:sp>
        <p:nvSpPr>
          <p:cNvPr id="37" name="Shape 37"/>
          <p:cNvSpPr txBox="1"/>
          <p:nvPr/>
        </p:nvSpPr>
        <p:spPr>
          <a:xfrm>
            <a:off x="1271125" y="2000210"/>
            <a:ext cx="5121932" cy="2870134"/>
          </a:xfrm>
          <a:prstGeom prst="rect">
            <a:avLst/>
          </a:prstGeom>
          <a:noFill/>
          <a:ln>
            <a:noFill/>
          </a:ln>
        </p:spPr>
        <p:txBody>
          <a:bodyPr lIns="45713" tIns="22850" rIns="45713" bIns="22850" anchor="t" anchorCtr="0">
            <a:noAutofit/>
          </a:bodyPr>
          <a:lstStyle/>
          <a:p>
            <a:pPr lvl="0" algn="ctr">
              <a:lnSpc>
                <a:spcPct val="150000"/>
              </a:lnSpc>
              <a:buSzPct val="25000"/>
            </a:pPr>
            <a:r>
              <a:rPr lang="zh-CN" altLang="en-US" sz="1400" b="1" dirty="0">
                <a:latin typeface="宋体" panose="02010600030101010101" pitchFamily="2" charset="-122"/>
                <a:ea typeface="宋体" panose="02010600030101010101" pitchFamily="2" charset="-122"/>
              </a:rPr>
              <a:t>是指人与计算机之间使用某种对话语言，以一定的交互方式，为完成确定任务的人与计算机之间的信息交换过程。有很多著名公司和学术机构正在研究人机交互。在计算机发展历史上，人们很少注意计算机的易用性。现在，很多计算机用户抱怨计算机制造商在如何使其产品“用户友好”这方面没有投入足够的精力。而反过来，这些计算机系统开发商也在抱怨，他们的理由是：设计和制造计算机是一个很复杂的工作，光是研究如何在新领域能够应用计算机的问题就已经占用了他们的大部分精力，实在是没有多余的精力来研究如何提高计算机的易用性了</a:t>
            </a:r>
            <a:r>
              <a:rPr lang="zh-CN" altLang="en-US" sz="1400" dirty="0"/>
              <a:t>。</a:t>
            </a:r>
            <a:endParaRPr lang="en-US" sz="1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8" name="Shape 38"/>
          <p:cNvSpPr/>
          <p:nvPr/>
        </p:nvSpPr>
        <p:spPr>
          <a:xfrm>
            <a:off x="2223044" y="5353769"/>
            <a:ext cx="2548800" cy="457200"/>
          </a:xfrm>
          <a:prstGeom prst="rect">
            <a:avLst/>
          </a:prstGeom>
          <a:solidFill>
            <a:schemeClr val="accent1"/>
          </a:solidFill>
          <a:ln>
            <a:noFill/>
          </a:ln>
        </p:spPr>
        <p:txBody>
          <a:bodyPr lIns="45713" tIns="22850" rIns="45713" bIns="22850" anchor="ctr" anchorCtr="0">
            <a:noAutofit/>
          </a:bodyPr>
          <a:lstStyle/>
          <a:p>
            <a:pPr algn="ctr"/>
            <a:endParaRPr>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2453575" y="5449387"/>
            <a:ext cx="2049600" cy="230850"/>
          </a:xfrm>
          <a:prstGeom prst="rect">
            <a:avLst/>
          </a:prstGeom>
          <a:noFill/>
          <a:ln>
            <a:noFill/>
          </a:ln>
        </p:spPr>
        <p:txBody>
          <a:bodyPr lIns="45713" tIns="22850" rIns="45713" bIns="22850" anchor="t" anchorCtr="0">
            <a:noAutofit/>
          </a:bodyPr>
          <a:lstStyle/>
          <a:p>
            <a:pPr algn="ctr">
              <a:buSzPct val="25000"/>
            </a:pPr>
            <a:r>
              <a:rPr lang="en-US" sz="1200" dirty="0">
                <a:solidFill>
                  <a:schemeClr val="lt2"/>
                </a:solidFill>
                <a:latin typeface="Montserrat" panose="02000505000000020004"/>
                <a:ea typeface="Montserrat" panose="02000505000000020004"/>
                <a:cs typeface="Montserrat" panose="02000505000000020004"/>
                <a:sym typeface="Montserrat" panose="02000505000000020004"/>
              </a:rPr>
              <a:t>HCI</a:t>
            </a:r>
          </a:p>
        </p:txBody>
      </p:sp>
    </p:spTree>
    <p:extLst>
      <p:ext uri="{BB962C8B-B14F-4D97-AF65-F5344CB8AC3E}">
        <p14:creationId xmlns:p14="http://schemas.microsoft.com/office/powerpoint/2010/main" val="19846529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ppt_x"/>
                                          </p:val>
                                        </p:tav>
                                        <p:tav tm="100000">
                                          <p:val>
                                            <p:strVal val="#ppt_x"/>
                                          </p:val>
                                        </p:tav>
                                      </p:tavLst>
                                    </p:anim>
                                    <p:anim calcmode="lin" valueType="num">
                                      <p:cBhvr additive="base">
                                        <p:cTn id="12" dur="500" fill="hold"/>
                                        <p:tgtEl>
                                          <p:spTgt spid="3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animBg="1"/>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Shape 35"/>
          <p:cNvSpPr txBox="1"/>
          <p:nvPr/>
        </p:nvSpPr>
        <p:spPr>
          <a:xfrm>
            <a:off x="1732139" y="1428618"/>
            <a:ext cx="3103573" cy="1060704"/>
          </a:xfrm>
          <a:prstGeom prst="rect">
            <a:avLst/>
          </a:prstGeom>
          <a:noFill/>
          <a:ln>
            <a:noFill/>
          </a:ln>
        </p:spPr>
        <p:txBody>
          <a:bodyPr lIns="45713" tIns="22850" rIns="45713" bIns="22850" anchor="t" anchorCtr="0">
            <a:noAutofit/>
          </a:bodyPr>
          <a:lstStyle/>
          <a:p>
            <a:pPr algn="ctr">
              <a:buSzPct val="25000"/>
            </a:pPr>
            <a:r>
              <a:rPr lang="zh-CN" altLang="en-US" sz="3600" b="1" dirty="0">
                <a:solidFill>
                  <a:schemeClr val="dk2"/>
                </a:solidFill>
                <a:latin typeface="微软雅黑" panose="020B0503020204020204" pitchFamily="34" charset="-122"/>
                <a:ea typeface="微软雅黑" panose="020B0503020204020204" pitchFamily="34" charset="-122"/>
                <a:cs typeface="Montserrat" panose="02000505000000020004"/>
                <a:sym typeface="Montserrat" panose="02000505000000020004"/>
              </a:rPr>
              <a:t>人机交互</a:t>
            </a:r>
            <a:endParaRPr lang="en-US" altLang="zh-CN" sz="3600" b="1" dirty="0">
              <a:solidFill>
                <a:schemeClr val="dk2"/>
              </a:solidFill>
              <a:latin typeface="微软雅黑" panose="020B0503020204020204" pitchFamily="34" charset="-122"/>
              <a:ea typeface="微软雅黑" panose="020B0503020204020204" pitchFamily="34" charset="-122"/>
              <a:cs typeface="Montserrat" panose="02000505000000020004"/>
              <a:sym typeface="Montserrat" panose="02000505000000020004"/>
            </a:endParaRPr>
          </a:p>
        </p:txBody>
      </p:sp>
      <p:sp>
        <p:nvSpPr>
          <p:cNvPr id="36" name="Shape 36"/>
          <p:cNvSpPr txBox="1"/>
          <p:nvPr/>
        </p:nvSpPr>
        <p:spPr>
          <a:xfrm>
            <a:off x="1775551" y="1056372"/>
            <a:ext cx="3581896" cy="169277"/>
          </a:xfrm>
          <a:prstGeom prst="rect">
            <a:avLst/>
          </a:prstGeom>
          <a:noFill/>
          <a:ln>
            <a:noFill/>
          </a:ln>
        </p:spPr>
        <p:txBody>
          <a:bodyPr lIns="45713" tIns="22850" rIns="45713" bIns="22850" anchor="t" anchorCtr="0">
            <a:noAutofit/>
          </a:bodyPr>
          <a:lstStyle/>
          <a:p>
            <a:r>
              <a:rPr lang="en-US" altLang="zh-CN" sz="1600" b="1" dirty="0">
                <a:solidFill>
                  <a:srgbClr val="000000"/>
                </a:solidFill>
                <a:latin typeface="微软雅黑" panose="020B0503020204020204" pitchFamily="34" charset="-122"/>
                <a:ea typeface="微软雅黑" panose="020B0503020204020204" pitchFamily="34" charset="-122"/>
              </a:rPr>
              <a:t>Human</a:t>
            </a:r>
            <a:r>
              <a:rPr lang="en-US" altLang="zh-CN" sz="1600" b="1" dirty="0">
                <a:latin typeface="微软雅黑" panose="020B0503020204020204" pitchFamily="34" charset="-122"/>
                <a:ea typeface="微软雅黑" panose="020B0503020204020204" pitchFamily="34" charset="-122"/>
              </a:rPr>
              <a:t> </a:t>
            </a:r>
            <a:r>
              <a:rPr lang="en-US" altLang="zh-CN" sz="1600" b="1" dirty="0">
                <a:solidFill>
                  <a:srgbClr val="000000"/>
                </a:solidFill>
                <a:latin typeface="微软雅黑" panose="020B0503020204020204" pitchFamily="34" charset="-122"/>
                <a:ea typeface="微软雅黑" panose="020B0503020204020204" pitchFamily="34" charset="-122"/>
              </a:rPr>
              <a:t>Computer Interaction</a:t>
            </a:r>
            <a:endParaRPr lang="en-US" altLang="zh-CN" sz="1600" b="1" dirty="0">
              <a:solidFill>
                <a:schemeClr val="dk2"/>
              </a:solidFill>
              <a:latin typeface="微软雅黑" panose="020B0503020204020204" pitchFamily="34" charset="-122"/>
              <a:ea typeface="微软雅黑" panose="020B0503020204020204" pitchFamily="34" charset="-122"/>
              <a:cs typeface="Montserrat" panose="02000505000000020004"/>
              <a:sym typeface="Montserrat" panose="02000505000000020004"/>
            </a:endParaRPr>
          </a:p>
        </p:txBody>
      </p:sp>
      <p:sp>
        <p:nvSpPr>
          <p:cNvPr id="37" name="Shape 37"/>
          <p:cNvSpPr txBox="1"/>
          <p:nvPr/>
        </p:nvSpPr>
        <p:spPr>
          <a:xfrm>
            <a:off x="743503" y="2328765"/>
            <a:ext cx="5483634" cy="2326449"/>
          </a:xfrm>
          <a:prstGeom prst="rect">
            <a:avLst/>
          </a:prstGeom>
          <a:noFill/>
          <a:ln>
            <a:noFill/>
          </a:ln>
        </p:spPr>
        <p:txBody>
          <a:bodyPr lIns="45713" tIns="22850" rIns="45713" bIns="22850" anchor="t" anchorCtr="0">
            <a:noAutofit/>
          </a:bodyPr>
          <a:lstStyle/>
          <a:p>
            <a:pPr lvl="0" algn="ctr">
              <a:lnSpc>
                <a:spcPct val="150000"/>
              </a:lnSpc>
              <a:buSzPct val="25000"/>
            </a:pPr>
            <a:r>
              <a:rPr lang="zh-CN" altLang="en-US" sz="2400" b="1" dirty="0">
                <a:latin typeface="微软雅黑" panose="020B0503020204020204" pitchFamily="34" charset="-122"/>
                <a:ea typeface="微软雅黑" panose="020B0503020204020204" pitchFamily="34" charset="-122"/>
              </a:rPr>
              <a:t>是指人与计算机之间使用某种对话语言，以一定的交互方式，为完成确定任务的人与计算机之间的信息交换过程。</a:t>
            </a:r>
            <a:endParaRPr lang="en-US" sz="2400" dirty="0">
              <a:solidFill>
                <a:schemeClr val="dk1"/>
              </a:solidFill>
              <a:latin typeface="微软雅黑" panose="020B0503020204020204" pitchFamily="34" charset="-122"/>
              <a:ea typeface="微软雅黑" panose="020B0503020204020204" pitchFamily="34" charset="-122"/>
              <a:cs typeface="Montserrat" panose="02000505000000020004"/>
              <a:sym typeface="Montserrat" panose="02000505000000020004"/>
            </a:endParaRPr>
          </a:p>
        </p:txBody>
      </p:sp>
      <p:sp>
        <p:nvSpPr>
          <p:cNvPr id="38" name="Shape 38"/>
          <p:cNvSpPr/>
          <p:nvPr/>
        </p:nvSpPr>
        <p:spPr>
          <a:xfrm>
            <a:off x="2096005" y="4733881"/>
            <a:ext cx="2548800" cy="457200"/>
          </a:xfrm>
          <a:prstGeom prst="rect">
            <a:avLst/>
          </a:prstGeom>
          <a:solidFill>
            <a:schemeClr val="accent1"/>
          </a:solidFill>
          <a:ln>
            <a:noFill/>
          </a:ln>
        </p:spPr>
        <p:txBody>
          <a:bodyPr lIns="45713" tIns="22850" rIns="45713" bIns="22850" anchor="ctr" anchorCtr="0">
            <a:noAutofit/>
          </a:bodyPr>
          <a:lstStyle/>
          <a:p>
            <a:pPr algn="ctr"/>
            <a:endParaRPr>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2288434" y="4763761"/>
            <a:ext cx="2049600" cy="230850"/>
          </a:xfrm>
          <a:prstGeom prst="rect">
            <a:avLst/>
          </a:prstGeom>
          <a:noFill/>
          <a:ln>
            <a:noFill/>
          </a:ln>
        </p:spPr>
        <p:txBody>
          <a:bodyPr lIns="45713" tIns="22850" rIns="45713" bIns="22850" anchor="t" anchorCtr="0">
            <a:noAutofit/>
          </a:bodyPr>
          <a:lstStyle/>
          <a:p>
            <a:pPr algn="ctr">
              <a:buSzPct val="25000"/>
            </a:pPr>
            <a:r>
              <a:rPr lang="en-US" altLang="zh-CN" sz="2000" dirty="0">
                <a:solidFill>
                  <a:schemeClr val="lt2"/>
                </a:solidFill>
                <a:latin typeface="Montserrat" panose="02000505000000020004"/>
                <a:ea typeface="Montserrat" panose="02000505000000020004"/>
                <a:cs typeface="Montserrat" panose="02000505000000020004"/>
                <a:sym typeface="Montserrat" panose="02000505000000020004"/>
              </a:rPr>
              <a:t>HCI</a:t>
            </a:r>
          </a:p>
        </p:txBody>
      </p:sp>
      <p:pic>
        <p:nvPicPr>
          <p:cNvPr id="2" name="图片 1">
            <a:extLst>
              <a:ext uri="{FF2B5EF4-FFF2-40B4-BE49-F238E27FC236}">
                <a16:creationId xmlns:a16="http://schemas.microsoft.com/office/drawing/2014/main" id="{8443B013-3DE2-4597-BF18-432A327CE5AA}"/>
              </a:ext>
            </a:extLst>
          </p:cNvPr>
          <p:cNvPicPr>
            <a:picLocks noChangeAspect="1"/>
          </p:cNvPicPr>
          <p:nvPr/>
        </p:nvPicPr>
        <p:blipFill>
          <a:blip r:embed="rId3"/>
          <a:stretch>
            <a:fillRect/>
          </a:stretch>
        </p:blipFill>
        <p:spPr>
          <a:xfrm>
            <a:off x="6641123" y="0"/>
            <a:ext cx="5550876"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ppt_x"/>
                                          </p:val>
                                        </p:tav>
                                        <p:tav tm="100000">
                                          <p:val>
                                            <p:strVal val="#ppt_x"/>
                                          </p:val>
                                        </p:tav>
                                      </p:tavLst>
                                    </p:anim>
                                    <p:anim calcmode="lin" valueType="num">
                                      <p:cBhvr additive="base">
                                        <p:cTn id="12" dur="500" fill="hold"/>
                                        <p:tgtEl>
                                          <p:spTgt spid="3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animBg="1"/>
      <p:bldP spid="39"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178</Words>
  <Application>Microsoft Office PowerPoint</Application>
  <PresentationFormat>宽屏</PresentationFormat>
  <Paragraphs>8</Paragraphs>
  <Slides>2</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vt:i4>
      </vt:variant>
    </vt:vector>
  </HeadingPairs>
  <TitlesOfParts>
    <vt:vector size="9" baseType="lpstr">
      <vt:lpstr>Montserrat</vt:lpstr>
      <vt:lpstr>等线</vt:lpstr>
      <vt:lpstr>等线 Light</vt:lpstr>
      <vt:lpstr>宋体</vt:lpstr>
      <vt:lpstr>微软雅黑</vt:lpstr>
      <vt:lpstr>Arial</vt:lpstr>
      <vt:lpstr>Office 主题​​</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6</cp:revision>
  <dcterms:created xsi:type="dcterms:W3CDTF">2021-07-22T07:35:24Z</dcterms:created>
  <dcterms:modified xsi:type="dcterms:W3CDTF">2021-07-22T08:38:33Z</dcterms:modified>
</cp:coreProperties>
</file>

<file path=docProps/thumbnail.jpeg>
</file>